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82" d="100"/>
          <a:sy n="82" d="100"/>
        </p:scale>
        <p:origin x="672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61F2A-85C6-48BA-AEDF-7D75AB49AEA4}" type="datetimeFigureOut">
              <a:rPr lang="en-US" smtClean="0"/>
              <a:t>10/12/2023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A7B65-558D-489B-901F-99581FEB55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15709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61F2A-85C6-48BA-AEDF-7D75AB49AEA4}" type="datetimeFigureOut">
              <a:rPr lang="en-US" smtClean="0"/>
              <a:t>10/12/2023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A7B65-558D-489B-901F-99581FEB55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7589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61F2A-85C6-48BA-AEDF-7D75AB49AEA4}" type="datetimeFigureOut">
              <a:rPr lang="en-US" smtClean="0"/>
              <a:t>10/12/2023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A7B65-558D-489B-901F-99581FEB55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62239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61F2A-85C6-48BA-AEDF-7D75AB49AEA4}" type="datetimeFigureOut">
              <a:rPr lang="en-US" smtClean="0"/>
              <a:t>10/12/2023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A7B65-558D-489B-901F-99581FEB55AD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766076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61F2A-85C6-48BA-AEDF-7D75AB49AEA4}" type="datetimeFigureOut">
              <a:rPr lang="en-US" smtClean="0"/>
              <a:t>10/12/2023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A7B65-558D-489B-901F-99581FEB55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49385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61F2A-85C6-48BA-AEDF-7D75AB49AEA4}" type="datetimeFigureOut">
              <a:rPr lang="en-US" smtClean="0"/>
              <a:t>10/12/2023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A7B65-558D-489B-901F-99581FEB55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198017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61F2A-85C6-48BA-AEDF-7D75AB49AEA4}" type="datetimeFigureOut">
              <a:rPr lang="en-US" smtClean="0"/>
              <a:t>10/12/2023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A7B65-558D-489B-901F-99581FEB55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597495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61F2A-85C6-48BA-AEDF-7D75AB49AEA4}" type="datetimeFigureOut">
              <a:rPr lang="en-US" smtClean="0"/>
              <a:t>10/12/2023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A7B65-558D-489B-901F-99581FEB55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44682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61F2A-85C6-48BA-AEDF-7D75AB49AEA4}" type="datetimeFigureOut">
              <a:rPr lang="en-US" smtClean="0"/>
              <a:t>10/12/2023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A7B65-558D-489B-901F-99581FEB55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1610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61F2A-85C6-48BA-AEDF-7D75AB49AEA4}" type="datetimeFigureOut">
              <a:rPr lang="en-US" smtClean="0"/>
              <a:t>10/12/2023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A7B65-558D-489B-901F-99581FEB55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74674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61F2A-85C6-48BA-AEDF-7D75AB49AEA4}" type="datetimeFigureOut">
              <a:rPr lang="en-US" smtClean="0"/>
              <a:t>10/12/2023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A7B65-558D-489B-901F-99581FEB55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3250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61F2A-85C6-48BA-AEDF-7D75AB49AEA4}" type="datetimeFigureOut">
              <a:rPr lang="en-US" smtClean="0"/>
              <a:t>10/12/2023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A7B65-558D-489B-901F-99581FEB55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72446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61F2A-85C6-48BA-AEDF-7D75AB49AEA4}" type="datetimeFigureOut">
              <a:rPr lang="en-US" smtClean="0"/>
              <a:t>10/12/2023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A7B65-558D-489B-901F-99581FEB55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4165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61F2A-85C6-48BA-AEDF-7D75AB49AEA4}" type="datetimeFigureOut">
              <a:rPr lang="en-US" smtClean="0"/>
              <a:t>10/12/2023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A7B65-558D-489B-901F-99581FEB55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3717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61F2A-85C6-48BA-AEDF-7D75AB49AEA4}" type="datetimeFigureOut">
              <a:rPr lang="en-US" smtClean="0"/>
              <a:t>10/12/2023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A7B65-558D-489B-901F-99581FEB55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89810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61F2A-85C6-48BA-AEDF-7D75AB49AEA4}" type="datetimeFigureOut">
              <a:rPr lang="en-US" smtClean="0"/>
              <a:t>10/12/2023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A7B65-558D-489B-901F-99581FEB55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80766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61F2A-85C6-48BA-AEDF-7D75AB49AEA4}" type="datetimeFigureOut">
              <a:rPr lang="en-US" smtClean="0"/>
              <a:t>10/12/2023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A7B65-558D-489B-901F-99581FEB55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29889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B7761F2A-85C6-48BA-AEDF-7D75AB49AEA4}" type="datetimeFigureOut">
              <a:rPr lang="en-US" smtClean="0"/>
              <a:t>10/12/2023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1A7B65-558D-489B-901F-99581FEB55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8191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8">
            <a:extLst>
              <a:ext uri="{FF2B5EF4-FFF2-40B4-BE49-F238E27FC236}">
                <a16:creationId xmlns:a16="http://schemas.microsoft.com/office/drawing/2014/main" id="{9A09F06E-0442-C9A2-8B7C-DB60D97043AE}"/>
              </a:ext>
            </a:extLst>
          </p:cNvPr>
          <p:cNvGraphicFramePr>
            <a:graphicFrameLocks/>
          </p:cNvGraphicFramePr>
          <p:nvPr/>
        </p:nvGraphicFramePr>
        <p:xfrm>
          <a:off x="329228" y="1228647"/>
          <a:ext cx="5766772" cy="5669280"/>
        </p:xfrm>
        <a:graphic>
          <a:graphicData uri="http://schemas.openxmlformats.org/drawingml/2006/table">
            <a:tbl>
              <a:tblPr firstRow="1" bandRow="1"/>
              <a:tblGrid>
                <a:gridCol w="5766772">
                  <a:extLst>
                    <a:ext uri="{9D8B030D-6E8A-4147-A177-3AD203B41FA5}">
                      <a16:colId xmlns:a16="http://schemas.microsoft.com/office/drawing/2014/main" val="3361800197"/>
                    </a:ext>
                  </a:extLst>
                </a:gridCol>
              </a:tblGrid>
              <a:tr h="159018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indent="0">
                        <a:buFont typeface="Wingdings" panose="05000000000000000000" pitchFamily="2" charset="2"/>
                        <a:buNone/>
                        <a:defRPr/>
                      </a:pPr>
                      <a:r>
                        <a:rPr lang="en-US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Education and Professional Background</a:t>
                      </a:r>
                    </a:p>
                    <a:p>
                      <a:pPr marL="185738" marR="0" lvl="0" indent="-18573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70C0"/>
                        </a:buClr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en-US" sz="1200" b="0" kern="1200" dirty="0">
                          <a:solidFill>
                            <a:schemeClr val="tx1"/>
                          </a:solidFill>
                          <a:latin typeface="Calibri" panose="020F0502020204030204"/>
                          <a:ea typeface="+mn-ea"/>
                          <a:cs typeface="Times New Roman" panose="02020603050405020304" pitchFamily="18" charset="0"/>
                        </a:rPr>
                        <a:t>PhD in Accounting from the University of Southampton, UK.</a:t>
                      </a:r>
                    </a:p>
                    <a:p>
                      <a:pPr marL="185738" marR="0" lvl="0" indent="-18573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70C0"/>
                        </a:buClr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en-US" sz="1200" b="0" kern="1200" dirty="0">
                          <a:solidFill>
                            <a:schemeClr val="tx1"/>
                          </a:solidFill>
                          <a:latin typeface="Calibri" panose="020F0502020204030204"/>
                          <a:ea typeface="+mn-ea"/>
                          <a:cs typeface="Times New Roman" panose="02020603050405020304" pitchFamily="18" charset="0"/>
                        </a:rPr>
                        <a:t>Masters in Accounting and Finance from the University of Southampton, UK.</a:t>
                      </a:r>
                    </a:p>
                    <a:p>
                      <a:pPr marL="185738" marR="0" lvl="0" indent="-18573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70C0"/>
                        </a:buClr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en-US" sz="1200" b="0" kern="1200" dirty="0">
                          <a:solidFill>
                            <a:schemeClr val="tx1"/>
                          </a:solidFill>
                          <a:latin typeface="Calibri" panose="020F0502020204030204"/>
                          <a:ea typeface="+mn-ea"/>
                          <a:cs typeface="Times New Roman" panose="02020603050405020304" pitchFamily="18" charset="0"/>
                        </a:rPr>
                        <a:t>Bachelor's degree in Accounting, King Saud University, Riyadh.</a:t>
                      </a:r>
                    </a:p>
                    <a:p>
                      <a:pPr marL="185738" marR="0" lvl="0" indent="-18573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70C0"/>
                        </a:buClr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en-US" sz="1200" b="0" kern="1200" dirty="0">
                          <a:solidFill>
                            <a:schemeClr val="tx1"/>
                          </a:solidFill>
                          <a:latin typeface="Calibri" panose="020F0502020204030204"/>
                          <a:ea typeface="+mn-ea"/>
                          <a:cs typeface="Times New Roman" panose="02020603050405020304" pitchFamily="18" charset="0"/>
                        </a:rPr>
                        <a:t>Fellowship of the Saudi Organization for Auditors and Accountants (SOCPA)</a:t>
                      </a:r>
                    </a:p>
                    <a:p>
                      <a:pPr marL="185738" marR="0" lvl="0" indent="-18573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70C0"/>
                        </a:buClr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en-US" sz="1200" b="0" kern="1200" dirty="0">
                          <a:solidFill>
                            <a:schemeClr val="tx1"/>
                          </a:solidFill>
                          <a:latin typeface="Calibri" panose="020F0502020204030204"/>
                          <a:ea typeface="+mn-ea"/>
                          <a:cs typeface="Times New Roman" panose="02020603050405020304" pitchFamily="18" charset="0"/>
                        </a:rPr>
                        <a:t>Rehabilitation of licensing a trustee and bankruptcy expert.</a:t>
                      </a:r>
                    </a:p>
                    <a:p>
                      <a:pPr marL="185738" marR="0" lvl="0" indent="-18573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70C0"/>
                        </a:buClr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en-US" sz="1200" b="0" kern="1200" dirty="0">
                          <a:solidFill>
                            <a:schemeClr val="tx1"/>
                          </a:solidFill>
                          <a:latin typeface="Calibri" panose="020F0502020204030204"/>
                          <a:ea typeface="+mn-ea"/>
                          <a:cs typeface="Times New Roman" panose="02020603050405020304" pitchFamily="18" charset="0"/>
                        </a:rPr>
                        <a:t>International Public Sector Accounting Standards Certificate (</a:t>
                      </a:r>
                      <a:r>
                        <a:rPr lang="en-US" sz="1200" b="0" kern="1200" dirty="0" err="1">
                          <a:solidFill>
                            <a:schemeClr val="tx1"/>
                          </a:solidFill>
                          <a:latin typeface="Calibri" panose="020F0502020204030204"/>
                          <a:ea typeface="+mn-ea"/>
                          <a:cs typeface="Times New Roman" panose="02020603050405020304" pitchFamily="18" charset="0"/>
                        </a:rPr>
                        <a:t>IPSAScert</a:t>
                      </a:r>
                      <a:r>
                        <a:rPr lang="en-US" sz="1200" b="0" kern="1200" dirty="0">
                          <a:solidFill>
                            <a:schemeClr val="tx1"/>
                          </a:solidFill>
                          <a:latin typeface="Calibri" panose="020F0502020204030204"/>
                          <a:ea typeface="+mn-ea"/>
                          <a:cs typeface="Times New Roman" panose="02020603050405020304" pitchFamily="18" charset="0"/>
                        </a:rPr>
                        <a:t>), British Association of Chartered Accountants (ACCA).</a:t>
                      </a:r>
                    </a:p>
                    <a:p>
                      <a:pPr marL="185738" marR="0" lvl="0" indent="-18573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70C0"/>
                        </a:buClr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en-US" sz="1200" b="0" kern="1200" dirty="0">
                          <a:solidFill>
                            <a:schemeClr val="tx1"/>
                          </a:solidFill>
                          <a:latin typeface="Calibri" panose="020F0502020204030204"/>
                          <a:ea typeface="+mn-ea"/>
                          <a:cs typeface="Times New Roman" panose="02020603050405020304" pitchFamily="18" charset="0"/>
                        </a:rPr>
                        <a:t>Certified Accounting Technician, British Association of Certified Public Accountants.</a:t>
                      </a:r>
                    </a:p>
                    <a:p>
                      <a:pPr marL="185738" marR="0" lvl="0" indent="-18573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70C0"/>
                        </a:buClr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en-US" sz="1200" b="0" kern="1200" dirty="0">
                          <a:solidFill>
                            <a:schemeClr val="tx1"/>
                          </a:solidFill>
                          <a:latin typeface="Calibri" panose="020F0502020204030204"/>
                          <a:ea typeface="+mn-ea"/>
                          <a:cs typeface="Times New Roman" panose="02020603050405020304" pitchFamily="18" charset="0"/>
                        </a:rPr>
                        <a:t>Value Added Tax Specialist, Saudi Organization for Auditors and Accountants (SOCPA).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1503929"/>
                  </a:ext>
                </a:extLst>
              </a:tr>
              <a:tr h="204452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indent="0">
                        <a:buFont typeface="Wingdings" panose="05000000000000000000" pitchFamily="2" charset="2"/>
                        <a:buNone/>
                        <a:defRPr/>
                      </a:pPr>
                      <a:r>
                        <a:rPr lang="en-US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Summary of Experience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70C0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sz="1200" b="0" kern="1200" dirty="0">
                          <a:solidFill>
                            <a:schemeClr val="tx1"/>
                          </a:solidFill>
                          <a:latin typeface="Calibri" panose="020F0502020204030204"/>
                          <a:ea typeface="+mn-ea"/>
                          <a:cs typeface="Times New Roman" panose="02020603050405020304" pitchFamily="18" charset="0"/>
                        </a:rPr>
                        <a:t>15 years of experience </a:t>
                      </a:r>
                    </a:p>
                    <a:p>
                      <a:pPr marL="185738" marR="0" lvl="0" indent="-18573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70C0"/>
                        </a:buClr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en-US" sz="1200" b="0" kern="1200" dirty="0">
                          <a:solidFill>
                            <a:schemeClr val="tx1"/>
                          </a:solidFill>
                          <a:latin typeface="Calibri" panose="020F0502020204030204"/>
                          <a:ea typeface="+mn-ea"/>
                          <a:cs typeface="Times New Roman" panose="02020603050405020304" pitchFamily="18" charset="0"/>
                        </a:rPr>
                        <a:t>August 2008 – April 2014 Financial Director at Al-</a:t>
                      </a:r>
                      <a:r>
                        <a:rPr lang="en-US" sz="1200" b="0" kern="1200" dirty="0" err="1">
                          <a:solidFill>
                            <a:schemeClr val="tx1"/>
                          </a:solidFill>
                          <a:latin typeface="Calibri" panose="020F0502020204030204"/>
                          <a:ea typeface="+mn-ea"/>
                          <a:cs typeface="Times New Roman" panose="02020603050405020304" pitchFamily="18" charset="0"/>
                        </a:rPr>
                        <a:t>Manhal</a:t>
                      </a:r>
                      <a:r>
                        <a:rPr lang="en-US" sz="1200" b="0" kern="1200" dirty="0">
                          <a:solidFill>
                            <a:schemeClr val="tx1"/>
                          </a:solidFill>
                          <a:latin typeface="Calibri" panose="020F0502020204030204"/>
                          <a:ea typeface="+mn-ea"/>
                          <a:cs typeface="Times New Roman" panose="02020603050405020304" pitchFamily="18" charset="0"/>
                        </a:rPr>
                        <a:t> and Al-</a:t>
                      </a:r>
                      <a:r>
                        <a:rPr lang="en-US" sz="1200" b="0" kern="1200" dirty="0" err="1">
                          <a:solidFill>
                            <a:schemeClr val="tx1"/>
                          </a:solidFill>
                          <a:latin typeface="Calibri" panose="020F0502020204030204"/>
                          <a:ea typeface="+mn-ea"/>
                          <a:cs typeface="Times New Roman" panose="02020603050405020304" pitchFamily="18" charset="0"/>
                        </a:rPr>
                        <a:t>Haramain</a:t>
                      </a:r>
                      <a:r>
                        <a:rPr lang="en-US" sz="1200" b="0" kern="1200" dirty="0">
                          <a:solidFill>
                            <a:schemeClr val="tx1"/>
                          </a:solidFill>
                          <a:latin typeface="Calibri" panose="020F0502020204030204"/>
                          <a:ea typeface="+mn-ea"/>
                          <a:cs typeface="Times New Roman" panose="02020603050405020304" pitchFamily="18" charset="0"/>
                        </a:rPr>
                        <a:t> Private Schools Company, Riyadh.</a:t>
                      </a:r>
                    </a:p>
                    <a:p>
                      <a:pPr marL="185738" marR="0" lvl="0" indent="-18573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70C0"/>
                        </a:buClr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en-US" sz="1200" b="0" kern="1200" dirty="0">
                          <a:solidFill>
                            <a:schemeClr val="tx1"/>
                          </a:solidFill>
                          <a:latin typeface="Calibri" panose="020F0502020204030204"/>
                          <a:ea typeface="+mn-ea"/>
                          <a:cs typeface="Times New Roman" panose="02020603050405020304" pitchFamily="18" charset="0"/>
                        </a:rPr>
                        <a:t>April 2014 – </a:t>
                      </a:r>
                      <a:r>
                        <a:rPr lang="en-US" sz="1200" b="0" kern="1200" dirty="0" err="1">
                          <a:solidFill>
                            <a:schemeClr val="tx1"/>
                          </a:solidFill>
                          <a:latin typeface="Calibri" panose="020F0502020204030204"/>
                          <a:ea typeface="+mn-ea"/>
                          <a:cs typeface="Times New Roman" panose="02020603050405020304" pitchFamily="18" charset="0"/>
                        </a:rPr>
                        <a:t>septemper</a:t>
                      </a:r>
                      <a:r>
                        <a:rPr lang="en-US" sz="1200" b="0" kern="1200" dirty="0">
                          <a:solidFill>
                            <a:schemeClr val="tx1"/>
                          </a:solidFill>
                          <a:latin typeface="Calibri" panose="020F0502020204030204"/>
                          <a:ea typeface="+mn-ea"/>
                          <a:cs typeface="Times New Roman" panose="02020603050405020304" pitchFamily="18" charset="0"/>
                        </a:rPr>
                        <a:t> 2021 Assistant Professor, Accounting Department, Saudi Electronic University.</a:t>
                      </a:r>
                    </a:p>
                    <a:p>
                      <a:pPr marL="185738" marR="0" lvl="0" indent="-18573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70C0"/>
                        </a:buClr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en-US" sz="1200" b="0" kern="1200" dirty="0">
                          <a:solidFill>
                            <a:schemeClr val="tx1"/>
                          </a:solidFill>
                          <a:latin typeface="Calibri" panose="020F0502020204030204"/>
                          <a:ea typeface="+mn-ea"/>
                          <a:cs typeface="Times New Roman" panose="02020603050405020304" pitchFamily="18" charset="0"/>
                        </a:rPr>
                        <a:t>March 2015 – march 2017 Vice Dean of the College of Administrative and Financial Sciences for Academic Affairs at the Saudi Electronic University.</a:t>
                      </a:r>
                    </a:p>
                    <a:p>
                      <a:pPr marL="185738" marR="0" lvl="0" indent="-18573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70C0"/>
                        </a:buClr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en-US" sz="1200" b="0" kern="1200" dirty="0">
                          <a:solidFill>
                            <a:schemeClr val="tx1"/>
                          </a:solidFill>
                          <a:latin typeface="Calibri" panose="020F0502020204030204"/>
                          <a:ea typeface="+mn-ea"/>
                          <a:cs typeface="Times New Roman" panose="02020603050405020304" pitchFamily="18" charset="0"/>
                        </a:rPr>
                        <a:t>January 2015 – august 2021 Chairman of the Accounting Department at the Saudi Electronic University.</a:t>
                      </a:r>
                    </a:p>
                    <a:p>
                      <a:pPr marL="185738" marR="0" lvl="0" indent="-18573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70C0"/>
                        </a:buClr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en-US" sz="1200" b="0" kern="1200" dirty="0">
                          <a:solidFill>
                            <a:schemeClr val="tx1"/>
                          </a:solidFill>
                          <a:latin typeface="Calibri" panose="020F0502020204030204"/>
                          <a:ea typeface="+mn-ea"/>
                          <a:cs typeface="Times New Roman" panose="02020603050405020304" pitchFamily="18" charset="0"/>
                        </a:rPr>
                        <a:t>July 2020 – august 2021 Managing Director at Andersen, Saudi Arabia.</a:t>
                      </a:r>
                    </a:p>
                    <a:p>
                      <a:pPr marL="185738" marR="0" lvl="0" indent="-18573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70C0"/>
                        </a:buClr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en-US" sz="1200" b="0" kern="1200" dirty="0" err="1">
                          <a:solidFill>
                            <a:schemeClr val="tx1"/>
                          </a:solidFill>
                          <a:latin typeface="Calibri" panose="020F0502020204030204"/>
                          <a:ea typeface="+mn-ea"/>
                          <a:cs typeface="Times New Roman" panose="02020603050405020304" pitchFamily="18" charset="0"/>
                        </a:rPr>
                        <a:t>Septemper</a:t>
                      </a:r>
                      <a:r>
                        <a:rPr lang="en-US" sz="1200" b="0" kern="1200" dirty="0">
                          <a:solidFill>
                            <a:schemeClr val="tx1"/>
                          </a:solidFill>
                          <a:latin typeface="Calibri" panose="020F0502020204030204"/>
                          <a:ea typeface="+mn-ea"/>
                          <a:cs typeface="Times New Roman" panose="02020603050405020304" pitchFamily="18" charset="0"/>
                        </a:rPr>
                        <a:t> 2021 till now Partner of Abdulaziz Saleh Al-Saleh, Yasser Zuman Al-Zuman and Khaled </a:t>
                      </a:r>
                      <a:r>
                        <a:rPr lang="en-US" sz="1200" b="0" kern="1200" dirty="0" err="1">
                          <a:solidFill>
                            <a:schemeClr val="tx1"/>
                          </a:solidFill>
                          <a:latin typeface="Calibri" panose="020F0502020204030204"/>
                          <a:ea typeface="+mn-ea"/>
                          <a:cs typeface="Times New Roman" panose="02020603050405020304" pitchFamily="18" charset="0"/>
                        </a:rPr>
                        <a:t>Fouzan</a:t>
                      </a:r>
                      <a:r>
                        <a:rPr lang="en-US" sz="1200" b="0" kern="1200" dirty="0">
                          <a:solidFill>
                            <a:schemeClr val="tx1"/>
                          </a:solidFill>
                          <a:latin typeface="Calibri" panose="020F0502020204030204"/>
                          <a:ea typeface="+mn-ea"/>
                          <a:cs typeface="Times New Roman" panose="02020603050405020304" pitchFamily="18" charset="0"/>
                        </a:rPr>
                        <a:t> Alfahad CPA.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70C0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lang="en-US" sz="1200" b="0" kern="1200" dirty="0">
                        <a:solidFill>
                          <a:schemeClr val="tx1"/>
                        </a:solidFill>
                        <a:latin typeface="Calibri" panose="020F0502020204030204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61522930"/>
                  </a:ext>
                </a:extLst>
              </a:tr>
              <a:tr h="37861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indent="0">
                        <a:buFont typeface="Wingdings" panose="05000000000000000000" pitchFamily="2" charset="2"/>
                        <a:buNone/>
                        <a:defRPr/>
                      </a:pPr>
                      <a:r>
                        <a:rPr lang="en-US" sz="12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Significant Experience in</a:t>
                      </a:r>
                    </a:p>
                    <a:p>
                      <a:pPr marL="0" indent="-185738" algn="l" defTabSz="914400" rtl="0" eaLnBrk="1" latinLnBrk="0" hangingPunct="1">
                        <a:lnSpc>
                          <a:spcPct val="100000"/>
                        </a:lnSpc>
                        <a:buClr>
                          <a:srgbClr val="0070C0"/>
                        </a:buClr>
                        <a:buFont typeface="Wingdings" panose="05000000000000000000" pitchFamily="2" charset="2"/>
                        <a:buChar char="§"/>
                        <a:defRPr/>
                      </a:pPr>
                      <a:r>
                        <a:rPr lang="en-US" sz="1200" b="0" kern="1200" dirty="0">
                          <a:solidFill>
                            <a:schemeClr val="tx1"/>
                          </a:solidFill>
                          <a:latin typeface="Calibri" panose="020F0502020204030204"/>
                          <a:ea typeface="+mn-ea"/>
                          <a:cs typeface="Times New Roman" panose="02020603050405020304" pitchFamily="18" charset="0"/>
                        </a:rPr>
                        <a:t>Audit and advisory services in wide range of industries.</a:t>
                      </a:r>
                    </a:p>
                    <a:p>
                      <a:pPr marL="0" indent="-185738" algn="l" defTabSz="914400" rtl="0" eaLnBrk="1" latinLnBrk="0" hangingPunct="1">
                        <a:lnSpc>
                          <a:spcPct val="100000"/>
                        </a:lnSpc>
                        <a:buClr>
                          <a:srgbClr val="0070C0"/>
                        </a:buClr>
                        <a:buFont typeface="Wingdings" panose="05000000000000000000" pitchFamily="2" charset="2"/>
                        <a:buChar char="§"/>
                        <a:defRPr/>
                      </a:pPr>
                      <a:r>
                        <a:rPr lang="en-US" sz="1200" b="0" kern="1200" dirty="0">
                          <a:solidFill>
                            <a:schemeClr val="tx1"/>
                          </a:solidFill>
                          <a:latin typeface="Calibri" panose="020F0502020204030204"/>
                          <a:ea typeface="+mn-ea"/>
                          <a:cs typeface="Times New Roman" panose="02020603050405020304" pitchFamily="18" charset="0"/>
                        </a:rPr>
                        <a:t>Tax and Zakat services.</a:t>
                      </a:r>
                    </a:p>
                    <a:p>
                      <a:pPr marL="0" indent="-185738" algn="l" defTabSz="914400" rtl="0" eaLnBrk="1" latinLnBrk="0" hangingPunct="1">
                        <a:lnSpc>
                          <a:spcPct val="100000"/>
                        </a:lnSpc>
                        <a:buClr>
                          <a:srgbClr val="0070C0"/>
                        </a:buClr>
                        <a:buFont typeface="Wingdings" panose="05000000000000000000" pitchFamily="2" charset="2"/>
                        <a:buChar char="§"/>
                        <a:defRPr/>
                      </a:pPr>
                      <a:r>
                        <a:rPr lang="en-US" sz="1200" b="0" kern="1200" dirty="0">
                          <a:solidFill>
                            <a:schemeClr val="tx1"/>
                          </a:solidFill>
                          <a:latin typeface="Calibri" panose="020F0502020204030204"/>
                          <a:ea typeface="+mn-ea"/>
                          <a:cs typeface="Times New Roman" panose="02020603050405020304" pitchFamily="18" charset="0"/>
                        </a:rPr>
                        <a:t>Quality and control.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43005650"/>
                  </a:ext>
                </a:extLst>
              </a:tr>
              <a:tr h="22717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indent="0" algn="l" defTabSz="914400" rtl="0" eaLnBrk="1" latinLnBrk="0" hangingPunct="1">
                        <a:buFont typeface="Arial" pitchFamily="34" charset="0"/>
                        <a:buNone/>
                      </a:pPr>
                      <a:endParaRPr lang="en-US" sz="1200" b="0" kern="1200" dirty="0">
                        <a:solidFill>
                          <a:schemeClr val="tx1"/>
                        </a:solidFill>
                        <a:latin typeface="Calibri" panose="020F0502020204030204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64983103"/>
                  </a:ext>
                </a:extLst>
              </a:tr>
            </a:tbl>
          </a:graphicData>
        </a:graphic>
      </p:graphicFrame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685F865-FEB6-8DC9-9C76-CAD34C6959B6}"/>
              </a:ext>
            </a:extLst>
          </p:cNvPr>
          <p:cNvSpPr txBox="1">
            <a:spLocks/>
          </p:cNvSpPr>
          <p:nvPr/>
        </p:nvSpPr>
        <p:spPr>
          <a:xfrm>
            <a:off x="329228" y="313564"/>
            <a:ext cx="5157787" cy="915081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600"/>
              </a:spcBef>
              <a:defRPr/>
            </a:pPr>
            <a:r>
              <a:rPr lang="fr-FR" sz="1100" dirty="0">
                <a:cs typeface="Times New Roman" panose="02020603050405020304" pitchFamily="18" charset="0"/>
              </a:rPr>
              <a:t>Email: drkalfahad@ay-cpa.sa	</a:t>
            </a:r>
          </a:p>
          <a:p>
            <a:pPr>
              <a:lnSpc>
                <a:spcPct val="100000"/>
              </a:lnSpc>
              <a:spcBef>
                <a:spcPts val="600"/>
              </a:spcBef>
              <a:defRPr/>
            </a:pPr>
            <a:r>
              <a:rPr lang="fr-FR" sz="1100" dirty="0">
                <a:cs typeface="Times New Roman" panose="02020603050405020304" pitchFamily="18" charset="0"/>
              </a:rPr>
              <a:t>Mobile: :+966 53 233 3249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66F91D3-9535-F2AA-9C70-101F8A36C13F}"/>
              </a:ext>
            </a:extLst>
          </p:cNvPr>
          <p:cNvSpPr txBox="1"/>
          <p:nvPr/>
        </p:nvSpPr>
        <p:spPr>
          <a:xfrm>
            <a:off x="572549" y="313564"/>
            <a:ext cx="609460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 err="1">
                <a:cs typeface="Times New Roman" panose="02020603050405020304" pitchFamily="18" charset="0"/>
              </a:rPr>
              <a:t>Dr.</a:t>
            </a:r>
            <a:r>
              <a:rPr lang="en-GB" dirty="0">
                <a:cs typeface="Times New Roman" panose="02020603050405020304" pitchFamily="18" charset="0"/>
              </a:rPr>
              <a:t> Khaled Alfahad</a:t>
            </a:r>
            <a:endParaRPr lang="en-GB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2" name="Content Placeholder 7">
            <a:extLst>
              <a:ext uri="{FF2B5EF4-FFF2-40B4-BE49-F238E27FC236}">
                <a16:creationId xmlns:a16="http://schemas.microsoft.com/office/drawing/2014/main" id="{A8A028E3-3DE1-DDB5-0E8D-A4000044DB98}"/>
              </a:ext>
            </a:extLst>
          </p:cNvPr>
          <p:cNvSpPr txBox="1">
            <a:spLocks/>
          </p:cNvSpPr>
          <p:nvPr/>
        </p:nvSpPr>
        <p:spPr>
          <a:xfrm>
            <a:off x="7065748" y="1124447"/>
            <a:ext cx="4513833" cy="654443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fontAlgn="auto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Tx/>
              <a:buSzTx/>
              <a:buNone/>
              <a:tabLst/>
              <a:defRPr/>
            </a:pPr>
            <a:r>
              <a:rPr lang="en-US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Engagement at Alsaleh and </a:t>
            </a:r>
            <a:r>
              <a:rPr lang="en-US" sz="11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alzouman</a:t>
            </a:r>
            <a:r>
              <a:rPr lang="en-US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1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cpa</a:t>
            </a:r>
            <a:endParaRPr kumimoji="0" lang="en-US" sz="1100" b="1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174625" algn="l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en-U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Dar </a:t>
            </a:r>
            <a:r>
              <a:rPr lang="en-US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Alrakan</a:t>
            </a:r>
            <a:r>
              <a:rPr lang="en-U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marR="0" lvl="0" indent="174625" algn="l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en-U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Elm.</a:t>
            </a:r>
          </a:p>
          <a:p>
            <a:pPr marL="0" marR="0" lvl="0" indent="174625" algn="l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en-U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 Rajhi Capital.</a:t>
            </a:r>
          </a:p>
          <a:p>
            <a:pPr marL="0" marR="0" lvl="0" indent="174625" algn="l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en-US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Albilad</a:t>
            </a:r>
            <a:r>
              <a:rPr lang="en-U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Capital</a:t>
            </a:r>
          </a:p>
          <a:p>
            <a:pPr marL="0" marR="0" lvl="0" indent="174625" algn="l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en-U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General Organization for Social Insurance</a:t>
            </a:r>
          </a:p>
          <a:p>
            <a:pPr marL="0" marR="0" lvl="0" indent="174625" algn="l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en-US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Gasco</a:t>
            </a:r>
            <a:endParaRPr lang="en-US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174625" algn="l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en-U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SAFA Investment</a:t>
            </a:r>
          </a:p>
          <a:p>
            <a:pPr marL="0" marR="0" lvl="0" indent="174625" algn="l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en-U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SURE</a:t>
            </a:r>
          </a:p>
          <a:p>
            <a:pPr marL="0" indent="174625">
              <a:lnSpc>
                <a:spcPct val="100000"/>
              </a:lnSpc>
              <a:spcBef>
                <a:spcPts val="0"/>
              </a:spcBef>
              <a:buClr>
                <a:srgbClr val="0070C0"/>
              </a:buClr>
              <a:buFont typeface="Wingdings" panose="05000000000000000000" pitchFamily="2" charset="2"/>
              <a:buChar char="§"/>
              <a:defRPr/>
            </a:pPr>
            <a:r>
              <a:rPr lang="en-U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Military Industries Corporation</a:t>
            </a:r>
          </a:p>
          <a:p>
            <a:pPr marL="0" marR="0" lvl="0" indent="174625" algn="l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endParaRPr lang="en-US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Tx/>
              <a:buNone/>
              <a:tabLst/>
              <a:defRPr/>
            </a:pPr>
            <a:endParaRPr lang="en-US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Clr>
                <a:srgbClr val="0070C0"/>
              </a:buClr>
              <a:buNone/>
              <a:defRPr/>
            </a:pPr>
            <a:endParaRPr lang="en-US" sz="11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Clr>
                <a:srgbClr val="0070C0"/>
              </a:buClr>
              <a:buNone/>
              <a:defRPr/>
            </a:pPr>
            <a:r>
              <a:rPr lang="en-GB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Member of committees:</a:t>
            </a:r>
          </a:p>
          <a:p>
            <a:pPr marL="0" indent="-185738">
              <a:lnSpc>
                <a:spcPct val="100000"/>
              </a:lnSpc>
              <a:spcBef>
                <a:spcPts val="0"/>
              </a:spcBef>
              <a:buClr>
                <a:srgbClr val="0070C0"/>
              </a:buClr>
              <a:buFont typeface="Wingdings" panose="05000000000000000000" pitchFamily="2" charset="2"/>
              <a:buChar char="§"/>
              <a:defRPr/>
            </a:pPr>
            <a:r>
              <a:rPr lang="en-U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2022 to </a:t>
            </a:r>
            <a:r>
              <a:rPr lang="en-US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dateChairman</a:t>
            </a:r>
            <a:r>
              <a:rPr lang="en-U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the Education and Training Committee of the Saudi Organization for Auditors and Accountants</a:t>
            </a:r>
          </a:p>
          <a:p>
            <a:pPr marL="0" indent="-185738">
              <a:lnSpc>
                <a:spcPct val="100000"/>
              </a:lnSpc>
              <a:spcBef>
                <a:spcPts val="0"/>
              </a:spcBef>
              <a:buClr>
                <a:srgbClr val="0070C0"/>
              </a:buClr>
              <a:buFont typeface="Wingdings" panose="05000000000000000000" pitchFamily="2" charset="2"/>
              <a:buChar char="§"/>
              <a:defRPr/>
            </a:pPr>
            <a:r>
              <a:rPr lang="en-U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2021 to </a:t>
            </a:r>
            <a:r>
              <a:rPr lang="en-US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dateChairman</a:t>
            </a:r>
            <a:r>
              <a:rPr lang="en-U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the Training and Development Committee at Al-Saleh, Al-</a:t>
            </a:r>
            <a:r>
              <a:rPr lang="en-US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Zoman</a:t>
            </a:r>
            <a:r>
              <a:rPr lang="en-U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Al-Fahd Certified Public Accountants.</a:t>
            </a:r>
          </a:p>
          <a:p>
            <a:pPr marL="0" indent="-185738">
              <a:lnSpc>
                <a:spcPct val="100000"/>
              </a:lnSpc>
              <a:spcBef>
                <a:spcPts val="0"/>
              </a:spcBef>
              <a:buClr>
                <a:srgbClr val="0070C0"/>
              </a:buClr>
              <a:buFont typeface="Wingdings" panose="05000000000000000000" pitchFamily="2" charset="2"/>
              <a:buChar char="§"/>
              <a:defRPr/>
            </a:pPr>
            <a:r>
              <a:rPr lang="en-U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2021-2018Member</a:t>
            </a:r>
            <a:r>
              <a:rPr lang="ar-SA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the determination of income tax violations and disputes in Riyadh.</a:t>
            </a:r>
          </a:p>
          <a:p>
            <a:pPr marL="0" indent="-185738">
              <a:lnSpc>
                <a:spcPct val="100000"/>
              </a:lnSpc>
              <a:spcBef>
                <a:spcPts val="0"/>
              </a:spcBef>
              <a:buClr>
                <a:srgbClr val="0070C0"/>
              </a:buClr>
              <a:buFont typeface="Wingdings" panose="05000000000000000000" pitchFamily="2" charset="2"/>
              <a:buChar char="§"/>
              <a:defRPr/>
            </a:pPr>
            <a:r>
              <a:rPr lang="en-U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2021-2018</a:t>
            </a:r>
          </a:p>
          <a:p>
            <a:pPr marL="0" indent="-185738">
              <a:lnSpc>
                <a:spcPct val="100000"/>
              </a:lnSpc>
              <a:spcBef>
                <a:spcPts val="0"/>
              </a:spcBef>
              <a:buClr>
                <a:srgbClr val="0070C0"/>
              </a:buClr>
              <a:buFont typeface="Wingdings" panose="05000000000000000000" pitchFamily="2" charset="2"/>
              <a:buChar char="§"/>
              <a:defRPr/>
            </a:pPr>
            <a:r>
              <a:rPr lang="en-U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Chairman of the Field Examination Follow-up Committee in the Saudi Organization for Auditors and Accountants.</a:t>
            </a:r>
          </a:p>
          <a:p>
            <a:pPr marL="0" indent="-185738">
              <a:lnSpc>
                <a:spcPct val="100000"/>
              </a:lnSpc>
              <a:spcBef>
                <a:spcPts val="0"/>
              </a:spcBef>
              <a:buClr>
                <a:srgbClr val="0070C0"/>
              </a:buClr>
              <a:buFont typeface="Wingdings" panose="05000000000000000000" pitchFamily="2" charset="2"/>
              <a:buChar char="§"/>
              <a:defRPr/>
            </a:pPr>
            <a:r>
              <a:rPr lang="en-U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2021-2019</a:t>
            </a:r>
          </a:p>
          <a:p>
            <a:pPr marL="0" indent="-185738">
              <a:lnSpc>
                <a:spcPct val="100000"/>
              </a:lnSpc>
              <a:spcBef>
                <a:spcPts val="0"/>
              </a:spcBef>
              <a:buClr>
                <a:srgbClr val="0070C0"/>
              </a:buClr>
              <a:buFont typeface="Wingdings" panose="05000000000000000000" pitchFamily="2" charset="2"/>
              <a:buChar char="§"/>
              <a:defRPr/>
            </a:pPr>
            <a:r>
              <a:rPr lang="en-U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Member of the Committee for the Development of Field Examination Work in the Saudi Organization for Auditors and Accountants.</a:t>
            </a:r>
          </a:p>
          <a:p>
            <a:pPr marL="0" indent="-185738">
              <a:lnSpc>
                <a:spcPct val="100000"/>
              </a:lnSpc>
              <a:spcBef>
                <a:spcPts val="0"/>
              </a:spcBef>
              <a:buClr>
                <a:srgbClr val="0070C0"/>
              </a:buClr>
              <a:buFont typeface="Wingdings" panose="05000000000000000000" pitchFamily="2" charset="2"/>
              <a:buChar char="§"/>
              <a:defRPr/>
            </a:pPr>
            <a:r>
              <a:rPr lang="en-U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2021-2018</a:t>
            </a:r>
          </a:p>
          <a:p>
            <a:pPr marL="0" indent="-185738">
              <a:lnSpc>
                <a:spcPct val="100000"/>
              </a:lnSpc>
              <a:spcBef>
                <a:spcPts val="0"/>
              </a:spcBef>
              <a:buClr>
                <a:srgbClr val="0070C0"/>
              </a:buClr>
              <a:buFont typeface="Wingdings" panose="05000000000000000000" pitchFamily="2" charset="2"/>
              <a:buChar char="§"/>
              <a:defRPr/>
            </a:pPr>
            <a:r>
              <a:rPr lang="en-U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Chairman of the Communications Examination Committee in the Saudi Organization for Auditors and Accountants.</a:t>
            </a:r>
          </a:p>
          <a:p>
            <a:pPr marL="0" indent="-185738">
              <a:lnSpc>
                <a:spcPct val="100000"/>
              </a:lnSpc>
              <a:spcBef>
                <a:spcPts val="0"/>
              </a:spcBef>
              <a:buClr>
                <a:srgbClr val="0070C0"/>
              </a:buClr>
              <a:buFont typeface="Wingdings" panose="05000000000000000000" pitchFamily="2" charset="2"/>
              <a:buChar char="§"/>
              <a:defRPr/>
            </a:pPr>
            <a:r>
              <a:rPr lang="en-U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2019-2018Member of the Committee for Correction of Fellowship Examinations of the Saudi Organization for Auditors and Accountants.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Clr>
                <a:srgbClr val="0070C0"/>
              </a:buClr>
              <a:buNone/>
              <a:defRPr/>
            </a:pPr>
            <a:r>
              <a:rPr lang="en-U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3935026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489</TotalTime>
  <Words>409</Words>
  <Application>Microsoft Office PowerPoint</Application>
  <PresentationFormat>Widescreen</PresentationFormat>
  <Paragraphs>49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Century Gothic</vt:lpstr>
      <vt:lpstr>Times New Roman</vt:lpstr>
      <vt:lpstr>Wingdings</vt:lpstr>
      <vt:lpstr>Wingdings 3</vt:lpstr>
      <vt:lpstr>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Ahmed Ashour</dc:creator>
  <cp:lastModifiedBy>Dr Omar AlToom</cp:lastModifiedBy>
  <cp:revision>6</cp:revision>
  <dcterms:created xsi:type="dcterms:W3CDTF">2022-11-09T11:42:55Z</dcterms:created>
  <dcterms:modified xsi:type="dcterms:W3CDTF">2023-10-12T11:01:42Z</dcterms:modified>
</cp:coreProperties>
</file>